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4" r:id="rId3"/>
    <p:sldId id="265" r:id="rId4"/>
    <p:sldId id="266" r:id="rId5"/>
    <p:sldId id="267" r:id="rId6"/>
    <p:sldId id="258" r:id="rId7"/>
    <p:sldId id="260" r:id="rId8"/>
    <p:sldId id="268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221C5-78D5-4313-9C0E-92F923645CC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3806F-24A0-42F6-B285-ACC18433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ТРАНССИБ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806F-24A0-42F6-B285-ACC18433D8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3806F-24A0-42F6-B285-ACC18433D8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2EC13-C938-4634-BE63-A3F2DCDCD31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D6B0-CCDF-43FD-9D73-A232B8B44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53997"/>
            <a:ext cx="864399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језик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Уторак,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15.5.2020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 разред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Наставна јединица: В далёкие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Тип часа: обрада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Циљ часа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Драги моји,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надам се да сте добро и да сте спремни за наш нови час. Будите вредни као и увек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овом часу ћемо наставити истраживање Русије...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</a:p>
          <a:p>
            <a:r>
              <a:rPr lang="sr-Cyrl-RS" sz="1600" dirty="0">
                <a:latin typeface="Times New Roman" pitchFamily="18" charset="0"/>
                <a:cs typeface="Times New Roman" pitchFamily="18" charset="0"/>
                <a:sym typeface="Wingdings"/>
              </a:rPr>
              <a:t>С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азнаћете нешто о најдужој железничкој прузи на свету – Трансибирској железници. Научићете нове речи и изразе, употребити оно што већ знате и упознати нове области Русије, сазнати зашто је ова пруга тако важна за Русију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sr-Cyrl-RS" sz="16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r>
              <a:rPr lang="sr-Cyrl-R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На сегодняшнем уроке мы продолжаем наше исследование России...</a:t>
            </a:r>
          </a:p>
          <a:p>
            <a:r>
              <a:rPr lang="sr-Cyrl-R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Вы узнаёте о самой длинной железной дороге в мире и узнаёте, почему она так важна для России </a:t>
            </a:r>
            <a:r>
              <a:rPr lang="sr-Cyrl-R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sr-Cyrl-R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Погледајте на карти како се пружа, куда и кроз колико часовних зона пролази пруга дуга готово 10000 км...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4786346" cy="328614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2910" y="4286256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НАЗВАНИЯ ЕЩЁ И: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-БАЙКАЛО – АМУРСКАЯ МАГИСТРАЛЬ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-ВЕЛИКАЯ ТРАНССИБИРСКАЯ ЖЕЛЕЗНОДОРОЖНАЯ МАГИСТРАЛЬ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-ВЕЛИКИЙ СИБИРСКИЙ ПУТЬ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-ТРАНССИБ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-ТРАНССИБИРСКАЯ МАГИСТРАЛЬ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700092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643866" cy="2928958"/>
          </a:xfrm>
          <a:prstGeom prst="rect">
            <a:avLst/>
          </a:prstGeom>
          <a:noFill/>
        </p:spPr>
      </p:pic>
      <p:pic>
        <p:nvPicPr>
          <p:cNvPr id="3" name="Picture 4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86124"/>
            <a:ext cx="771530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-1000125"/>
            <a:ext cx="10991850" cy="785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6858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428604"/>
            <a:ext cx="88583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АКТИВНОСТИ УЧЕНИКА: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Погледајте презентацију коју је за вас припремила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ваша наставница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Трансибу (у прилогу  часа)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Погледајте видео прилог о Трансибирској железници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https://youtu.be/S0L0Vb-FcOU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Прочитајте пажљиво текст на 74. стр.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ашег уџбеника.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-Пронађите 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подвуците кључне изразе или реченице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текста, које носе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најважније 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информације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Преведите их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(користите речник уз лекцију на стр. 112-113 уџбеника).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-Увежбајте читање текста, изговор нових речи – </a:t>
            </a:r>
            <a:r>
              <a:rPr lang="sr-Cyrl-RS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направите аудио снимак свог читања и проследите ми - </a:t>
            </a:r>
            <a:r>
              <a:rPr lang="sr-Cyrl-RS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сви </a:t>
            </a:r>
            <a:r>
              <a:rPr lang="sr-Cyrl-RS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(само они   који су добили задатак да понове правила читања/изговора, писања), остали – провера преко зума кроз питања и одговоре.)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Урадите кратак тест 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Трансибу 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(можете и више пута) – линк је дат у гугл учионици - у прилогу часа (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http://go.afisha.ru/Cod3xNk</a:t>
            </a:r>
            <a:r>
              <a:rPr lang="sr-Cyrl-R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sr-Cyrl-RS" sz="16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-------------------------------------------------------------------------------------------------------------------------------  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*Домаћи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задатак (Доставите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следеће/урађене задатке до наредног часа на уобичајени начин (гугл учионица, вибер, е-пошта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Истражите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</a:t>
            </a:r>
            <a:r>
              <a:rPr lang="sr-Cyrl-R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пронађит</a:t>
            </a:r>
            <a:r>
              <a:rPr kumimoji="0" lang="sr-Cyrl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податак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sr-Cyrl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R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најдужој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железничкој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прузи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свету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sr-Cyrl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Чиме (видео, информација, фото....)</a:t>
            </a:r>
            <a:r>
              <a:rPr kumimoji="0" lang="sr-Cyrl-R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бисте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допунили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R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сазнали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материјала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часа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sr-Cyrl-R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sr-Cyrl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задатак</a:t>
            </a:r>
            <a:r>
              <a:rPr kumimoji="0" lang="sr-Cyrl-R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час путем зума</a:t>
            </a:r>
            <a:r>
              <a:rPr kumimoji="0" lang="sr-Cyrl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(*</a:t>
            </a:r>
            <a:r>
              <a:rPr kumimoji="0" lang="sr-Cyrl-RS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ослобођени </a:t>
            </a:r>
            <a:r>
              <a:rPr kumimoji="0" lang="sr-Cyrl-RS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ученици који шаљу </a:t>
            </a:r>
            <a:r>
              <a:rPr kumimoji="0" lang="sr-Cyrl-RS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RS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аудио </a:t>
            </a:r>
            <a:r>
              <a:rPr kumimoji="0" lang="sr-Cyrl-RS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снимак свог читања – уколико желе</a:t>
            </a:r>
            <a:r>
              <a:rPr kumimoji="0" lang="sr-Cyrl-R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sr-Cyrl-R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lang="sr-Cyrl-R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 о Транссибе (</a:t>
            </a:r>
            <a:r>
              <a:rPr lang="sr-Cyrl-R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</a:t>
            </a:r>
            <a:r>
              <a:rPr lang="sr-Cyrl-R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такое Транссиб? Кака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его длина?</a:t>
            </a:r>
            <a:r>
              <a:rPr lang="sr-Cyrl-R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его построили? Какое значение Транссиба? Через </a:t>
            </a:r>
            <a:r>
              <a:rPr lang="sr-Cyrl-R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города </a:t>
            </a:r>
            <a:r>
              <a:rPr lang="sr-Cyrl-R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проходит, сколько </a:t>
            </a:r>
            <a:r>
              <a:rPr lang="sr-Cyrl-R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часовых по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ясов</a:t>
            </a:r>
            <a:r>
              <a:rPr lang="sr-Cyrl-R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охватывает? ...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*В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) Припремите питања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наш час преко зума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(уколико нешто није </a:t>
            </a:r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јасно).</a:t>
            </a: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sr-Cyrl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Користите</a:t>
            </a:r>
            <a:r>
              <a:rPr kumimoji="0" lang="sr-Cyrl-R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материјале наше гугл учионице и будите редовни на нашим часовима преко зума</a:t>
            </a:r>
            <a:r>
              <a:rPr kumimoji="0" lang="sr-Cyrl-R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kumimoji="0" lang="sr-Cyrl-R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6357982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accent1"/>
                </a:solidFill>
              </a:rPr>
              <a:t>-ЖЕЛЕЗНАЯ ДОРОГА – САМАЯ ДЛИННАЯ  В МИРЕ</a:t>
            </a:r>
            <a:r>
              <a:rPr lang="ru-RU" sz="2200" b="1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-</a:t>
            </a:r>
            <a:r>
              <a:rPr lang="ru-RU" sz="2200" b="1" dirty="0" smtClean="0">
                <a:solidFill>
                  <a:schemeClr val="tx2"/>
                </a:solidFill>
              </a:rPr>
              <a:t>ВДОЛЬ</a:t>
            </a:r>
            <a:r>
              <a:rPr lang="ru-RU" sz="2200" dirty="0" smtClean="0">
                <a:solidFill>
                  <a:schemeClr val="tx2"/>
                </a:solidFill>
              </a:rPr>
              <a:t> ЭТОЙ </a:t>
            </a:r>
            <a:r>
              <a:rPr lang="ru-RU" sz="2200" b="1" dirty="0" smtClean="0">
                <a:solidFill>
                  <a:schemeClr val="tx2"/>
                </a:solidFill>
              </a:rPr>
              <a:t>ДОРОГИ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</a:rPr>
              <a:t>400 ВОКЗАЛОВ </a:t>
            </a:r>
            <a:r>
              <a:rPr lang="ru-RU" sz="2200" dirty="0" smtClean="0">
                <a:solidFill>
                  <a:schemeClr val="tx2"/>
                </a:solidFill>
              </a:rPr>
              <a:t>/ 87 САМЫХ ВАЖНЫХ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-ТРУДНО БЫЛО СТРОИТЬ ЭТУ ДОРОГУ </a:t>
            </a:r>
            <a:r>
              <a:rPr lang="ru-RU" sz="2200" b="1" u="sng" dirty="0" smtClean="0">
                <a:solidFill>
                  <a:srgbClr val="C00000"/>
                </a:solidFill>
              </a:rPr>
              <a:t>ВДОЛЬ БАЙКАЛА  </a:t>
            </a:r>
            <a:r>
              <a:rPr lang="ru-RU" sz="2200" dirty="0" smtClean="0">
                <a:solidFill>
                  <a:srgbClr val="C00000"/>
                </a:solidFill>
              </a:rPr>
              <a:t>(МНОГО МОСТОВ   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   И ТУННЕЛЕЙ).</a:t>
            </a: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b="1" u="sng" dirty="0" smtClean="0">
                <a:solidFill>
                  <a:srgbClr val="FF0000"/>
                </a:solidFill>
              </a:rPr>
              <a:t>-ЭКСТРЕМАЛЬНЫЕ </a:t>
            </a:r>
            <a:r>
              <a:rPr lang="ru-RU" sz="2200" u="sng" dirty="0" smtClean="0">
                <a:solidFill>
                  <a:srgbClr val="FF0000"/>
                </a:solidFill>
              </a:rPr>
              <a:t>ГЕОГРАФИЧЕСКИЕ И КЛИМАТИЧЕСКИЕ УСЛОВИЯ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-ПОЕЗД </a:t>
            </a:r>
            <a:r>
              <a:rPr lang="ru-RU" sz="2200" b="1" dirty="0" smtClean="0">
                <a:solidFill>
                  <a:schemeClr val="tx2"/>
                </a:solidFill>
              </a:rPr>
              <a:t>В СРЕДНЕМ </a:t>
            </a:r>
            <a:r>
              <a:rPr lang="ru-RU" sz="2200" dirty="0" smtClean="0">
                <a:solidFill>
                  <a:schemeClr val="tx2"/>
                </a:solidFill>
              </a:rPr>
              <a:t>ПРОЕЗЖАЕТ </a:t>
            </a:r>
            <a:r>
              <a:rPr lang="ru-RU" sz="2200" b="1" dirty="0" smtClean="0">
                <a:solidFill>
                  <a:schemeClr val="tx2"/>
                </a:solidFill>
              </a:rPr>
              <a:t>75 КМ В ЧАС</a:t>
            </a:r>
            <a:r>
              <a:rPr lang="ru-RU" sz="2200" dirty="0" smtClean="0">
                <a:solidFill>
                  <a:schemeClr val="tx2"/>
                </a:solidFill>
              </a:rPr>
              <a:t>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2"/>
                </a:solidFill>
              </a:rPr>
              <a:t>-</a:t>
            </a:r>
            <a:r>
              <a:rPr lang="ru-RU" sz="2200" b="1" dirty="0" smtClean="0">
                <a:solidFill>
                  <a:schemeClr val="tx2"/>
                </a:solidFill>
              </a:rPr>
              <a:t>БИЛЕТ НА ПОЕЗД </a:t>
            </a:r>
            <a:r>
              <a:rPr lang="ru-RU" sz="2200" dirty="0" smtClean="0">
                <a:solidFill>
                  <a:schemeClr val="tx2"/>
                </a:solidFill>
              </a:rPr>
              <a:t>НАМНОГО </a:t>
            </a:r>
            <a:r>
              <a:rPr lang="ru-RU" sz="2200" b="1" dirty="0" smtClean="0">
                <a:solidFill>
                  <a:schemeClr val="tx2"/>
                </a:solidFill>
              </a:rPr>
              <a:t>ДЕШЕВЛЕ,ЧЕМ НА САМОЛЁТ</a:t>
            </a:r>
            <a:r>
              <a:rPr lang="ru-RU" sz="2200" dirty="0" smtClean="0">
                <a:solidFill>
                  <a:schemeClr val="tx2"/>
                </a:solidFill>
              </a:rPr>
              <a:t>.</a:t>
            </a:r>
            <a:r>
              <a:rPr lang="ru-RU" sz="2200" dirty="0" smtClean="0">
                <a:solidFill>
                  <a:schemeClr val="accent6"/>
                </a:solidFill>
              </a:rPr>
              <a:t/>
            </a:r>
            <a:br>
              <a:rPr lang="ru-RU" sz="2200" dirty="0" smtClean="0">
                <a:solidFill>
                  <a:schemeClr val="accent6"/>
                </a:solidFill>
              </a:rPr>
            </a:br>
            <a:r>
              <a:rPr lang="ru-RU" sz="2200" dirty="0" smtClean="0">
                <a:solidFill>
                  <a:schemeClr val="tx2"/>
                </a:solidFill>
              </a:rPr>
              <a:t>-ИНОСТРАННЫМ ТУРИСТАМ </a:t>
            </a:r>
            <a:r>
              <a:rPr lang="ru-RU" sz="2200" b="1" dirty="0" smtClean="0">
                <a:solidFill>
                  <a:schemeClr val="tx2"/>
                </a:solidFill>
              </a:rPr>
              <a:t>НРАВИТСЯ </a:t>
            </a:r>
            <a:r>
              <a:rPr lang="ru-RU" sz="2200" dirty="0" smtClean="0">
                <a:solidFill>
                  <a:schemeClr val="tx2"/>
                </a:solidFill>
              </a:rPr>
              <a:t>ЕЗДИТЬ В </a:t>
            </a:r>
            <a:r>
              <a:rPr lang="ru-RU" sz="2200" b="1" u="sng" dirty="0" smtClean="0">
                <a:solidFill>
                  <a:schemeClr val="tx2"/>
                </a:solidFill>
              </a:rPr>
              <a:t>ШИКАРНЫХ</a:t>
            </a:r>
            <a:r>
              <a:rPr lang="ru-RU" sz="2200" b="1" dirty="0" smtClean="0">
                <a:solidFill>
                  <a:schemeClr val="tx2"/>
                </a:solidFill>
              </a:rPr>
              <a:t> СПАЛЬНЫХ     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    ВАГОНАХ</a:t>
            </a:r>
            <a:r>
              <a:rPr lang="ru-RU" sz="2200" dirty="0" smtClean="0">
                <a:solidFill>
                  <a:schemeClr val="tx2"/>
                </a:solidFill>
              </a:rPr>
              <a:t>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</a:t>
            </a:r>
            <a:r>
              <a:rPr lang="ru-RU" sz="2200" b="1" dirty="0" smtClean="0">
                <a:solidFill>
                  <a:srgbClr val="00B050"/>
                </a:solidFill>
              </a:rPr>
              <a:t>ПАССАЖИРЫ </a:t>
            </a:r>
            <a:r>
              <a:rPr lang="ru-RU" sz="2200" b="1" u="sng" dirty="0" smtClean="0">
                <a:solidFill>
                  <a:srgbClr val="00B050"/>
                </a:solidFill>
              </a:rPr>
              <a:t>ВОСХИЩАЮТСЯ</a:t>
            </a:r>
            <a:r>
              <a:rPr lang="ru-RU" sz="2200" b="1" dirty="0" smtClean="0">
                <a:solidFill>
                  <a:srgbClr val="00B050"/>
                </a:solidFill>
              </a:rPr>
              <a:t> ПРЕКРАСНОЙ СИБИРСКОЙ ПРИРОДОЙ.</a:t>
            </a:r>
            <a:r>
              <a:rPr lang="ru-RU" sz="22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**</a:t>
            </a:r>
            <a:r>
              <a:rPr lang="ru-RU" sz="2000" b="1" dirty="0" smtClean="0"/>
              <a:t>НЕЗНАКОМЫЕ СЛОВА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800" b="1" dirty="0" smtClean="0"/>
              <a:t>ш</a:t>
            </a:r>
            <a:r>
              <a:rPr lang="sr-Cyrl-RS" sz="1800" b="1" dirty="0" smtClean="0"/>
              <a:t>ик</a:t>
            </a:r>
            <a:r>
              <a:rPr lang="sr-Cyrl-RS" sz="1800" b="1" u="sng" dirty="0" smtClean="0"/>
              <a:t>а</a:t>
            </a:r>
            <a:r>
              <a:rPr lang="ru-RU" sz="1800" b="1" dirty="0" smtClean="0"/>
              <a:t>рный </a:t>
            </a:r>
            <a:r>
              <a:rPr lang="ru-RU" sz="1800" dirty="0" smtClean="0"/>
              <a:t>– луксузан, раскошан   </a:t>
            </a:r>
            <a:r>
              <a:rPr lang="ru-RU" sz="1800" b="1" dirty="0" smtClean="0"/>
              <a:t>с</a:t>
            </a:r>
            <a:r>
              <a:rPr lang="ru-RU" sz="1800" b="1" u="sng" dirty="0" smtClean="0"/>
              <a:t>у</a:t>
            </a:r>
            <a:r>
              <a:rPr lang="ru-RU" sz="1800" b="1" dirty="0" smtClean="0"/>
              <a:t>тки</a:t>
            </a:r>
            <a:r>
              <a:rPr lang="ru-RU" sz="1800" dirty="0" smtClean="0"/>
              <a:t> – 24 сата         </a:t>
            </a:r>
            <a:r>
              <a:rPr lang="ru-RU" sz="1800" b="1" dirty="0" smtClean="0"/>
              <a:t>прим</a:t>
            </a:r>
            <a:r>
              <a:rPr lang="ru-RU" sz="1800" b="1" u="sng" dirty="0" smtClean="0"/>
              <a:t>е</a:t>
            </a:r>
            <a:r>
              <a:rPr lang="ru-RU" sz="1800" b="1" dirty="0" smtClean="0"/>
              <a:t>рно</a:t>
            </a:r>
            <a:r>
              <a:rPr lang="ru-RU" sz="1800" dirty="0" smtClean="0"/>
              <a:t> – приближно    </a:t>
            </a:r>
            <a:br>
              <a:rPr lang="ru-RU" sz="1800" dirty="0" smtClean="0"/>
            </a:br>
            <a:r>
              <a:rPr lang="ru-RU" sz="1800" b="1" dirty="0" smtClean="0"/>
              <a:t>ос</a:t>
            </a:r>
            <a:r>
              <a:rPr lang="ru-RU" sz="1800" b="1" u="sng" dirty="0" smtClean="0"/>
              <a:t>о</a:t>
            </a:r>
            <a:r>
              <a:rPr lang="ru-RU" sz="1800" b="1" dirty="0" smtClean="0"/>
              <a:t>бенно </a:t>
            </a:r>
            <a:r>
              <a:rPr lang="ru-RU" sz="1800" dirty="0" smtClean="0"/>
              <a:t>– нарочито    </a:t>
            </a:r>
            <a:r>
              <a:rPr lang="ru-RU" sz="1800" b="1" dirty="0" smtClean="0"/>
              <a:t>вдоль</a:t>
            </a:r>
            <a:r>
              <a:rPr lang="ru-RU" sz="1800" dirty="0" smtClean="0"/>
              <a:t> – дуж</a:t>
            </a:r>
            <a:r>
              <a:rPr lang="ru-RU" sz="1800" dirty="0"/>
              <a:t> </a:t>
            </a:r>
            <a:r>
              <a:rPr lang="ru-RU" sz="1800" dirty="0" smtClean="0"/>
              <a:t>    в</a:t>
            </a:r>
            <a:r>
              <a:rPr lang="ru-RU" sz="1800" b="1" dirty="0" smtClean="0"/>
              <a:t>осхищ</a:t>
            </a:r>
            <a:r>
              <a:rPr lang="ru-RU" sz="1800" b="1" u="sng" dirty="0" smtClean="0"/>
              <a:t>а</a:t>
            </a:r>
            <a:r>
              <a:rPr lang="ru-RU" sz="1800" b="1" dirty="0" smtClean="0"/>
              <a:t>ться </a:t>
            </a:r>
            <a:r>
              <a:rPr lang="ru-RU" sz="1800" dirty="0" smtClean="0"/>
              <a:t>– </a:t>
            </a:r>
            <a:r>
              <a:rPr lang="sr-Cyrl-RS" sz="1800" dirty="0" smtClean="0"/>
              <a:t>одушевљавати се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b="1" dirty="0" smtClean="0"/>
              <a:t>пассаж</a:t>
            </a:r>
            <a:r>
              <a:rPr lang="ru-RU" sz="1800" b="1" u="sng" dirty="0" smtClean="0"/>
              <a:t>и</a:t>
            </a:r>
            <a:r>
              <a:rPr lang="ru-RU" sz="1800" b="1" dirty="0" smtClean="0"/>
              <a:t>р </a:t>
            </a:r>
            <a:r>
              <a:rPr lang="ru-RU" sz="1800" dirty="0" smtClean="0"/>
              <a:t>- путник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428604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70C0"/>
                </a:solidFill>
              </a:rPr>
              <a:t>ТРАНССИБИРСКАЯ МАГИСТРАЛЬ</a:t>
            </a:r>
            <a:endParaRPr lang="en-US" sz="3600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транссибирская магистраль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342</Words>
  <Application>Microsoft Office PowerPoint</Application>
  <PresentationFormat>On-screen Show (4:3)</PresentationFormat>
  <Paragraphs>39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-ЖЕЛЕЗНАЯ ДОРОГА – САМАЯ ДЛИННАЯ  В МИРЕ  -ВДОЛЬ ЭТОЙ ДОРОГИ 400 ВОКЗАЛОВ / 87 САМЫХ ВАЖНЫХ  -ТРУДНО БЫЛО СТРОИТЬ ЭТУ ДОРОГУ ВДОЛЬ БАЙКАЛА  (МНОГО МОСТОВ         И ТУННЕЛЕЙ). -ЭКСТРЕМАЛЬНЫЕ ГЕОГРАФИЧЕСКИЕ И КЛИМАТИЧЕСКИЕ УСЛОВИЯ  -ПОЕЗД В СРЕДНЕМ ПРОЕЗЖАЕТ 75 КМ В ЧАС.  -БИЛЕТ НА ПОЕЗД НАМНОГО ДЕШЕВЛЕ,ЧЕМ НА САМОЛЁТ. -ИНОСТРАННЫМ ТУРИСТАМ НРАВИТСЯ ЕЗДИТЬ В ШИКАРНЫХ СПАЛЬНЫХ          ВАГОНАХ.  -ПАССАЖИРЫ ВОСХИЩАЮТСЯ ПРЕКРАСНОЙ СИБИРСКОЙ ПРИРОДОЙ.  **НЕЗНАКОМЫЕ СЛОВА шикарный – луксузан, раскошан   сутки – 24 сата         примерно – приближно     особенно – нарочито    вдоль – дуж     восхищаться – одушевљавати се  пассажир - путник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Laptop4</dc:creator>
  <cp:lastModifiedBy>Laptop4</cp:lastModifiedBy>
  <cp:revision>2</cp:revision>
  <dcterms:created xsi:type="dcterms:W3CDTF">2020-05-30T16:47:12Z</dcterms:created>
  <dcterms:modified xsi:type="dcterms:W3CDTF">2020-05-31T10:04:02Z</dcterms:modified>
</cp:coreProperties>
</file>